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74" r:id="rId3"/>
    <p:sldId id="275" r:id="rId4"/>
    <p:sldId id="260" r:id="rId5"/>
    <p:sldId id="265" r:id="rId6"/>
    <p:sldId id="276" r:id="rId7"/>
    <p:sldId id="257" r:id="rId8"/>
    <p:sldId id="258" r:id="rId9"/>
    <p:sldId id="266" r:id="rId10"/>
    <p:sldId id="267" r:id="rId11"/>
    <p:sldId id="277" r:id="rId12"/>
    <p:sldId id="278" r:id="rId13"/>
    <p:sldId id="273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39C0BB-EA13-4571-AA6A-562EC9D0DF86}" v="3306" dt="2021-01-23T00:01:19.541"/>
    <p1510:client id="{308CB775-84DF-8EED-2875-3FDF45D2B5D2}" v="353" dt="2021-01-22T17:51:32.801"/>
    <p1510:client id="{4EB41065-2AF9-4E8C-A52D-C1B6D9EC586F}" v="509" dt="2021-01-20T00:20:33.230"/>
    <p1510:client id="{563568C3-615E-3728-4A28-5028FB4BAD39}" v="161" dt="2021-01-25T23:46:56.008"/>
    <p1510:client id="{AF77D6B1-564D-0351-6737-BCE913E8E4E0}" v="2" dt="2021-01-20T17:21:08.926"/>
    <p1510:client id="{B4DAC052-68B6-5FBA-828C-E1DF65280B40}" v="90" dt="2021-01-25T18:06:41.968"/>
    <p1510:client id="{E671ECB2-0193-93AD-DE3B-3A3D6CA88B88}" v="1217" dt="2021-01-26T00:19:59.135"/>
    <p1510:client id="{E7BBAEB5-165D-BA05-F40F-99B3C7F323A9}" v="16" dt="2021-01-28T20:34:59.639"/>
    <p1510:client id="{F15149FC-5859-EEE9-253C-F6C83C97F74D}" v="62" dt="2021-01-22T00:54:01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5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3/10/2021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07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1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3/10/2021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7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3/10/2021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2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3/10/2021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9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8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8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2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0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3/10/2021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1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6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227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esstoindependence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ruiz@accesstoindependence.or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3">
            <a:extLst>
              <a:ext uri="{FF2B5EF4-FFF2-40B4-BE49-F238E27FC236}">
                <a16:creationId xmlns:a16="http://schemas.microsoft.com/office/drawing/2014/main" id="{3FD90186-F30E-41DE-BCC9-06B6C412E4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958CAD68-8E74-41C5-A679-DC0DCE3195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379" r="-2" b="-2"/>
          <a:stretch/>
        </p:blipFill>
        <p:spPr>
          <a:xfrm>
            <a:off x="-1" y="10"/>
            <a:ext cx="7554140" cy="4266944"/>
          </a:xfrm>
          <a:prstGeom prst="rect">
            <a:avLst/>
          </a:prstGeom>
        </p:spPr>
      </p:pic>
      <p:sp>
        <p:nvSpPr>
          <p:cNvPr id="27" name="Rectangle 25">
            <a:extLst>
              <a:ext uri="{FF2B5EF4-FFF2-40B4-BE49-F238E27FC236}">
                <a16:creationId xmlns:a16="http://schemas.microsoft.com/office/drawing/2014/main" id="{F3210EB2-7484-41FF-8189-5C048F60C1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267831"/>
            <a:ext cx="7552502" cy="2590169"/>
          </a:xfrm>
          <a:prstGeom prst="rect">
            <a:avLst/>
          </a:prstGeom>
          <a:solidFill>
            <a:srgbClr val="465359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326" y="4441726"/>
            <a:ext cx="6865126" cy="168488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Century"/>
              </a:rPr>
              <a:t>Assistive technology</a:t>
            </a:r>
            <a:br>
              <a:rPr lang="en-US">
                <a:solidFill>
                  <a:srgbClr val="FFFFFF"/>
                </a:solidFill>
                <a:latin typeface="Century"/>
              </a:rPr>
            </a:br>
            <a:r>
              <a:rPr lang="en-US">
                <a:solidFill>
                  <a:srgbClr val="FFFFFF"/>
                </a:solidFill>
                <a:latin typeface="Century"/>
              </a:rPr>
              <a:t>Program</a:t>
            </a:r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BD9A18B0-0782-44A1-B999-5A0B4F62AB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39" y="4220158"/>
            <a:ext cx="7554921" cy="914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60A5A466-1CD2-42F9-B879-B58C53B8FC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62" r="5700"/>
          <a:stretch/>
        </p:blipFill>
        <p:spPr>
          <a:xfrm>
            <a:off x="7554141" y="10"/>
            <a:ext cx="4637861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74E468B1-8EA7-411D-B785-E24321C1C4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11429" y="-460"/>
            <a:ext cx="9144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2AF00E-D433-4047-863F-BCB69CEC3C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9DC4B7-EA6E-42C3-81F6-B331C4FD3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4708" y="449192"/>
            <a:ext cx="6658013" cy="139000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500">
                <a:ea typeface="+mj-lt"/>
                <a:cs typeface="+mj-lt"/>
              </a:rPr>
              <a:t>Support for clients to navigate how to use technology</a:t>
            </a:r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97DBEA-6DFC-457A-9850-E53505354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46CF5-953A-4916-BFF4-F5558E5C23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77B945C-B433-4DFF-9A67-A5C9257E47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56B51B1D-4C33-4AD0-A04E-6DE157654E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0926" y="727477"/>
            <a:ext cx="3053422" cy="12977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22746A-56B7-4A4C-95F7-270144ECEB2E}"/>
              </a:ext>
            </a:extLst>
          </p:cNvPr>
          <p:cNvSpPr txBox="1"/>
          <p:nvPr/>
        </p:nvSpPr>
        <p:spPr>
          <a:xfrm>
            <a:off x="4451231" y="2021458"/>
            <a:ext cx="6711350" cy="20728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/>
              <a:t>One on one support: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/>
              <a:t>Using the internet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/>
              <a:t>Sending emails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/>
              <a:t>Using Office 365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/>
              <a:t>General computer questions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C3EECF-EC2E-4C7E-AF10-E533AEC850D9}"/>
              </a:ext>
            </a:extLst>
          </p:cNvPr>
          <p:cNvSpPr txBox="1"/>
          <p:nvPr/>
        </p:nvSpPr>
        <p:spPr>
          <a:xfrm>
            <a:off x="4451230" y="4451230"/>
            <a:ext cx="5144218" cy="12852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/>
              <a:t>Coming soon technology workshops:</a:t>
            </a:r>
            <a:endParaRPr lang="en-US"/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sz="1900"/>
              <a:t>Technical skills workshop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sz="1900"/>
              <a:t>Zoom practice workshop</a:t>
            </a:r>
          </a:p>
        </p:txBody>
      </p:sp>
    </p:spTree>
    <p:extLst>
      <p:ext uri="{BB962C8B-B14F-4D97-AF65-F5344CB8AC3E}">
        <p14:creationId xmlns:p14="http://schemas.microsoft.com/office/powerpoint/2010/main" val="3116642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2AF00E-D433-4047-863F-BCB69CEC3C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9DC4B7-EA6E-42C3-81F6-B331C4FD3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1231" y="502920"/>
            <a:ext cx="6658013" cy="139000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500" dirty="0" smtClean="0">
                <a:ea typeface="+mj-lt"/>
                <a:cs typeface="+mj-lt"/>
              </a:rPr>
              <a:t>Services 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97DBEA-6DFC-457A-9850-E53505354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46CF5-953A-4916-BFF4-F5558E5C23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77B945C-B433-4DFF-9A67-A5C9257E47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56B51B1D-4C33-4AD0-A04E-6DE157654E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0926" y="727477"/>
            <a:ext cx="3053422" cy="12977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22746A-56B7-4A4C-95F7-270144ECEB2E}"/>
              </a:ext>
            </a:extLst>
          </p:cNvPr>
          <p:cNvSpPr txBox="1"/>
          <p:nvPr/>
        </p:nvSpPr>
        <p:spPr>
          <a:xfrm>
            <a:off x="4451231" y="2021458"/>
            <a:ext cx="6711350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Information and referral</a:t>
            </a:r>
          </a:p>
          <a:p>
            <a:r>
              <a:rPr lang="en-US" sz="2800" dirty="0" smtClean="0"/>
              <a:t>Advocacy </a:t>
            </a:r>
          </a:p>
          <a:p>
            <a:r>
              <a:rPr lang="en-US" sz="2800" dirty="0" smtClean="0"/>
              <a:t>Peer counseling</a:t>
            </a:r>
          </a:p>
          <a:p>
            <a:r>
              <a:rPr lang="en-US" sz="2800" dirty="0" smtClean="0"/>
              <a:t>Independent Living Skills training</a:t>
            </a:r>
          </a:p>
          <a:p>
            <a:r>
              <a:rPr lang="en-US" sz="2800" dirty="0" smtClean="0"/>
              <a:t>Assistive Technology</a:t>
            </a:r>
          </a:p>
          <a:p>
            <a:r>
              <a:rPr lang="en-US" sz="2800" dirty="0" smtClean="0"/>
              <a:t>Transition</a:t>
            </a:r>
          </a:p>
        </p:txBody>
      </p:sp>
    </p:spTree>
    <p:extLst>
      <p:ext uri="{BB962C8B-B14F-4D97-AF65-F5344CB8AC3E}">
        <p14:creationId xmlns:p14="http://schemas.microsoft.com/office/powerpoint/2010/main" val="2922949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2AF00E-D433-4047-863F-BCB69CEC3C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9DC4B7-EA6E-42C3-81F6-B331C4FD3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4708" y="449192"/>
            <a:ext cx="6658013" cy="139000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500" dirty="0" smtClean="0">
                <a:ea typeface="+mj-lt"/>
                <a:cs typeface="+mj-lt"/>
              </a:rPr>
              <a:t>Services, continued</a:t>
            </a:r>
            <a:r>
              <a:rPr lang="en-US" sz="2500" dirty="0" smtClean="0">
                <a:ea typeface="+mj-lt"/>
                <a:cs typeface="+mj-lt"/>
              </a:rPr>
              <a:t> 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97DBEA-6DFC-457A-9850-E53505354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46CF5-953A-4916-BFF4-F5558E5C23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77B945C-B433-4DFF-9A67-A5C9257E47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56B51B1D-4C33-4AD0-A04E-6DE157654E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0926" y="727477"/>
            <a:ext cx="3053422" cy="12977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22746A-56B7-4A4C-95F7-270144ECEB2E}"/>
              </a:ext>
            </a:extLst>
          </p:cNvPr>
          <p:cNvSpPr txBox="1"/>
          <p:nvPr/>
        </p:nvSpPr>
        <p:spPr>
          <a:xfrm>
            <a:off x="4451231" y="2021458"/>
            <a:ext cx="7167028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Living Well in the Community Workshop</a:t>
            </a:r>
          </a:p>
          <a:p>
            <a:r>
              <a:rPr lang="en-US" sz="2800" dirty="0" smtClean="0"/>
              <a:t>Emergency Preparedness Workshop</a:t>
            </a:r>
            <a:endParaRPr lang="en-US" sz="2800" dirty="0"/>
          </a:p>
          <a:p>
            <a:r>
              <a:rPr lang="en-US" sz="2800" dirty="0" smtClean="0"/>
              <a:t>Art Workshop</a:t>
            </a:r>
          </a:p>
          <a:p>
            <a:r>
              <a:rPr lang="en-US" sz="2800" dirty="0" smtClean="0"/>
              <a:t>CARES funding for those affected by Covid-19</a:t>
            </a:r>
          </a:p>
          <a:p>
            <a:endParaRPr lang="en-US" sz="2800" dirty="0"/>
          </a:p>
          <a:p>
            <a:r>
              <a:rPr lang="en-US" sz="2800" dirty="0">
                <a:ea typeface="+mn-lt"/>
                <a:cs typeface="+mn-lt"/>
                <a:hlinkClick r:id="rId3"/>
              </a:rPr>
              <a:t>www.accesstoindependence.org</a:t>
            </a: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392386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2AF00E-D433-4047-863F-BCB69CEC3C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9DC4B7-EA6E-42C3-81F6-B331C4FD3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4647" y="2028305"/>
            <a:ext cx="7132465" cy="1993852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3600">
                <a:ea typeface="+mj-lt"/>
                <a:cs typeface="+mj-lt"/>
              </a:rPr>
              <a:t>Questions??</a:t>
            </a:r>
            <a:endParaRPr lang="en-US"/>
          </a:p>
          <a:p>
            <a:endParaRPr lang="en-US" sz="25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97DBEA-6DFC-457A-9850-E53505354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46CF5-953A-4916-BFF4-F5558E5C23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77B945C-B433-4DFF-9A67-A5C9257E47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56B51B1D-4C33-4AD0-A04E-6DE157654E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0926" y="727477"/>
            <a:ext cx="3053422" cy="12977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22746A-56B7-4A4C-95F7-270144ECEB2E}"/>
              </a:ext>
            </a:extLst>
          </p:cNvPr>
          <p:cNvSpPr txBox="1"/>
          <p:nvPr/>
        </p:nvSpPr>
        <p:spPr>
          <a:xfrm>
            <a:off x="4393722" y="2193986"/>
            <a:ext cx="671135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989830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Text&#10;&#10;Description automatically generated">
            <a:extLst>
              <a:ext uri="{FF2B5EF4-FFF2-40B4-BE49-F238E27FC236}">
                <a16:creationId xmlns:a16="http://schemas.microsoft.com/office/drawing/2014/main" id="{43FE8BBB-C5A5-42E5-9DA5-028305D51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5304" y="626833"/>
            <a:ext cx="3398479" cy="14558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2A2E35-3E9D-4531-B14F-D7D9E0247FB6}"/>
              </a:ext>
            </a:extLst>
          </p:cNvPr>
          <p:cNvSpPr txBox="1"/>
          <p:nvPr/>
        </p:nvSpPr>
        <p:spPr>
          <a:xfrm>
            <a:off x="1560317" y="2097338"/>
            <a:ext cx="9367700" cy="55707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>
                <a:latin typeface="Calibri"/>
                <a:cs typeface="Calibri"/>
              </a:rPr>
              <a:t>Matthew Ruiz</a:t>
            </a:r>
            <a:endParaRPr lang="en-US" dirty="0"/>
          </a:p>
          <a:p>
            <a:pPr algn="ctr"/>
            <a:r>
              <a:rPr lang="en-US" sz="3600" dirty="0">
                <a:latin typeface="Calibri"/>
                <a:cs typeface="Calibri"/>
              </a:rPr>
              <a:t>Assistive Technology Services Coordinator </a:t>
            </a:r>
            <a:endParaRPr lang="en-US" dirty="0"/>
          </a:p>
          <a:p>
            <a:pPr algn="ctr"/>
            <a:r>
              <a:rPr lang="en-US" sz="3600" dirty="0" smtClean="0">
                <a:ea typeface="+mn-lt"/>
                <a:cs typeface="+mn-lt"/>
              </a:rPr>
              <a:t>Direct</a:t>
            </a:r>
            <a:r>
              <a:rPr lang="en-US" sz="3600" dirty="0">
                <a:ea typeface="+mn-lt"/>
                <a:cs typeface="+mn-lt"/>
              </a:rPr>
              <a:t>: (619) </a:t>
            </a:r>
            <a:r>
              <a:rPr lang="en-US" sz="3600" dirty="0" smtClean="0">
                <a:ea typeface="+mn-lt"/>
                <a:cs typeface="+mn-lt"/>
              </a:rPr>
              <a:t>704-2439</a:t>
            </a:r>
          </a:p>
          <a:p>
            <a:pPr algn="ctr"/>
            <a:r>
              <a:rPr lang="en-US" sz="3600" dirty="0" smtClean="0">
                <a:ea typeface="+mn-lt"/>
                <a:cs typeface="+mn-lt"/>
                <a:hlinkClick r:id="rId3"/>
              </a:rPr>
              <a:t>mruiz@accesstoindependence.org</a:t>
            </a:r>
            <a:endParaRPr lang="en-US" sz="3600" dirty="0" smtClean="0">
              <a:ea typeface="+mn-lt"/>
              <a:cs typeface="+mn-lt"/>
            </a:endParaRPr>
          </a:p>
          <a:p>
            <a:pPr algn="ctr"/>
            <a:endParaRPr lang="en-US" sz="1400" dirty="0" smtClean="0">
              <a:ea typeface="+mn-lt"/>
              <a:cs typeface="+mn-lt"/>
            </a:endParaRPr>
          </a:p>
          <a:p>
            <a:pPr algn="ctr"/>
            <a:r>
              <a:rPr lang="en-US" sz="3600" dirty="0" smtClean="0">
                <a:ea typeface="+mn-lt"/>
                <a:cs typeface="+mn-lt"/>
              </a:rPr>
              <a:t>Nancy Vera</a:t>
            </a:r>
          </a:p>
          <a:p>
            <a:pPr algn="ctr"/>
            <a:r>
              <a:rPr lang="en-US" sz="3600" dirty="0" smtClean="0">
                <a:ea typeface="+mn-lt"/>
                <a:cs typeface="+mn-lt"/>
              </a:rPr>
              <a:t>Program Manager</a:t>
            </a:r>
          </a:p>
          <a:p>
            <a:pPr algn="ctr"/>
            <a:r>
              <a:rPr lang="en-US" sz="3600" dirty="0" smtClean="0">
                <a:ea typeface="+mn-lt"/>
                <a:cs typeface="+mn-lt"/>
              </a:rPr>
              <a:t>Direct: (619) 704-2443</a:t>
            </a:r>
            <a:endParaRPr lang="en-US" dirty="0"/>
          </a:p>
          <a:p>
            <a:pPr algn="ctr"/>
            <a:r>
              <a:rPr lang="en-US" sz="3600" dirty="0" smtClean="0"/>
              <a:t>nvera@accesstoindependence.org</a:t>
            </a:r>
            <a:endParaRPr lang="en-US" sz="3600" dirty="0"/>
          </a:p>
          <a:p>
            <a:pPr algn="ctr"/>
            <a:endParaRPr lang="en-US" sz="4800" i="1" dirty="0">
              <a:solidFill>
                <a:srgbClr val="FFFFFF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69774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1" y="0"/>
            <a:ext cx="11029616" cy="1188720"/>
          </a:xfrm>
        </p:spPr>
        <p:txBody>
          <a:bodyPr/>
          <a:lstStyle/>
          <a:p>
            <a:pPr algn="ctr"/>
            <a:r>
              <a:rPr lang="en-US" dirty="0" smtClean="0"/>
              <a:t>Introductions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37452"/>
            <a:ext cx="11029615" cy="36344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/>
              <a:t>Nancy Vera: </a:t>
            </a:r>
            <a:r>
              <a:rPr lang="en-US" sz="3200" dirty="0"/>
              <a:t>Mission Valley Program Manager</a:t>
            </a:r>
          </a:p>
          <a:p>
            <a:pPr marL="0" indent="0" algn="ctr">
              <a:buNone/>
            </a:pPr>
            <a:r>
              <a:rPr lang="en-US" sz="3200" b="1" dirty="0"/>
              <a:t>Matthew Ruiz: </a:t>
            </a:r>
            <a:r>
              <a:rPr lang="en-US" sz="3200" dirty="0"/>
              <a:t>Assistive Technology Services Coordinator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888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2AF00E-D433-4047-863F-BCB69CEC3C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9DC4B7-EA6E-42C3-81F6-B331C4FD3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2822" y="938022"/>
            <a:ext cx="6658013" cy="11887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 smtClean="0"/>
              <a:t>Who we are</a:t>
            </a:r>
            <a:endParaRPr lang="en-US" sz="32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97DBEA-6DFC-457A-9850-E53505354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46CF5-953A-4916-BFF4-F5558E5C23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77B945C-B433-4DFF-9A67-A5C9257E47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56B51B1D-4C33-4AD0-A04E-6DE157654E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0926" y="727477"/>
            <a:ext cx="3053422" cy="12977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22746A-56B7-4A4C-95F7-270144ECEB2E}"/>
              </a:ext>
            </a:extLst>
          </p:cNvPr>
          <p:cNvSpPr txBox="1"/>
          <p:nvPr/>
        </p:nvSpPr>
        <p:spPr>
          <a:xfrm>
            <a:off x="4652514" y="2366514"/>
            <a:ext cx="6711350" cy="33855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ea typeface="+mn-lt"/>
                <a:cs typeface="+mn-lt"/>
              </a:rPr>
              <a:t>Center for Independent Living (CIL): nonresidential, cross-disability, non-profit corporation that provides services to people with disabilities to help maximize their independence and fully integrate into their communities. Services are required to be consumer-driven.</a:t>
            </a:r>
            <a:endParaRPr lang="en-US" sz="28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322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2AF00E-D433-4047-863F-BCB69CEC3C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9DC4B7-EA6E-42C3-81F6-B331C4FD3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2822" y="938022"/>
            <a:ext cx="6658013" cy="11887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 smtClean="0"/>
              <a:t>Mission statement</a:t>
            </a:r>
            <a:endParaRPr lang="en-US" sz="32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97DBEA-6DFC-457A-9850-E53505354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46CF5-953A-4916-BFF4-F5558E5C23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77B945C-B433-4DFF-9A67-A5C9257E47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56B51B1D-4C33-4AD0-A04E-6DE157654E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0926" y="727477"/>
            <a:ext cx="3053422" cy="12977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22746A-56B7-4A4C-95F7-270144ECEB2E}"/>
              </a:ext>
            </a:extLst>
          </p:cNvPr>
          <p:cNvSpPr txBox="1"/>
          <p:nvPr/>
        </p:nvSpPr>
        <p:spPr>
          <a:xfrm>
            <a:off x="4652514" y="2366514"/>
            <a:ext cx="6711350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smtClean="0">
                <a:ea typeface="+mn-lt"/>
                <a:cs typeface="+mn-lt"/>
              </a:rPr>
              <a:t>To promote the full participation of people with disabilities, to help maintain, sustain, and maximize independence</a:t>
            </a:r>
          </a:p>
          <a:p>
            <a:endParaRPr lang="en-US" sz="3200" dirty="0">
              <a:ea typeface="+mn-lt"/>
              <a:cs typeface="+mn-lt"/>
            </a:endParaRPr>
          </a:p>
          <a:p>
            <a:r>
              <a:rPr lang="en-US" sz="3200" dirty="0" smtClean="0">
                <a:ea typeface="+mn-lt"/>
                <a:cs typeface="+mn-lt"/>
              </a:rPr>
              <a:t>Branches in Mission Valley, Escondido, El Centro, Honolulu</a:t>
            </a:r>
            <a:endParaRPr lang="en-US" sz="3200" dirty="0" smtClean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225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2AF00E-D433-4047-863F-BCB69CEC3C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9DC4B7-EA6E-42C3-81F6-B331C4FD3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4708" y="449192"/>
            <a:ext cx="6658013" cy="139000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500"/>
              <a:t>How to Access our services?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97DBEA-6DFC-457A-9850-E53505354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46CF5-953A-4916-BFF4-F5558E5C23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77B945C-B433-4DFF-9A67-A5C9257E47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56B51B1D-4C33-4AD0-A04E-6DE157654E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0926" y="727477"/>
            <a:ext cx="3053422" cy="12977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22746A-56B7-4A4C-95F7-270144ECEB2E}"/>
              </a:ext>
            </a:extLst>
          </p:cNvPr>
          <p:cNvSpPr txBox="1"/>
          <p:nvPr/>
        </p:nvSpPr>
        <p:spPr>
          <a:xfrm>
            <a:off x="4623759" y="2107722"/>
            <a:ext cx="6711350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>
                <a:ea typeface="+mn-lt"/>
                <a:cs typeface="+mn-lt"/>
              </a:rPr>
              <a:t>Becoming a consumer:</a:t>
            </a:r>
            <a:endParaRPr lang="en-US" sz="2300" dirty="0">
              <a:ea typeface="+mn-lt"/>
              <a:cs typeface="+mn-lt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Are you an individual with a disability?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Do we have a service that can benefit you?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Develop or Waive ILP(independent living plan) </a:t>
            </a:r>
          </a:p>
          <a:p>
            <a:pPr marL="800100" lvl="1" indent="-342900">
              <a:buFont typeface="Arial,Sans-Serif"/>
              <a:buChar char="•"/>
            </a:pPr>
            <a:r>
              <a:rPr lang="en-US" sz="2400" dirty="0"/>
              <a:t>Currently mailing/emailing the intake documentation for signing.</a:t>
            </a:r>
            <a:endParaRPr lang="en-US" sz="2400" dirty="0">
              <a:ea typeface="+mn-lt"/>
              <a:cs typeface="+mn-lt"/>
            </a:endParaRP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69258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2AF00E-D433-4047-863F-BCB69CEC3C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9DC4B7-EA6E-42C3-81F6-B331C4FD3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2822" y="938022"/>
            <a:ext cx="6658013" cy="11887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/>
              <a:t>How we are funded?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97DBEA-6DFC-457A-9850-E53505354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46CF5-953A-4916-BFF4-F5558E5C23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77B945C-B433-4DFF-9A67-A5C9257E47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56B51B1D-4C33-4AD0-A04E-6DE157654E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0926" y="727477"/>
            <a:ext cx="3053422" cy="12977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22746A-56B7-4A4C-95F7-270144ECEB2E}"/>
              </a:ext>
            </a:extLst>
          </p:cNvPr>
          <p:cNvSpPr txBox="1"/>
          <p:nvPr/>
        </p:nvSpPr>
        <p:spPr>
          <a:xfrm>
            <a:off x="4652514" y="2366514"/>
            <a:ext cx="6711350" cy="38164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ea typeface="+mn-lt"/>
                <a:cs typeface="+mn-lt"/>
              </a:rPr>
              <a:t>28 ILC’s in California</a:t>
            </a:r>
          </a:p>
          <a:p>
            <a:r>
              <a:rPr lang="en-US" sz="2800" dirty="0" smtClean="0">
                <a:ea typeface="+mn-lt"/>
                <a:cs typeface="+mn-lt"/>
              </a:rPr>
              <a:t>•Federal </a:t>
            </a:r>
            <a:r>
              <a:rPr lang="en-US" sz="2800" dirty="0">
                <a:ea typeface="+mn-lt"/>
                <a:cs typeface="+mn-lt"/>
              </a:rPr>
              <a:t>funds through Health and Human Services  (HHS) via Administration for Community Living (ACL)</a:t>
            </a:r>
            <a:endParaRPr lang="en-US" sz="2800" dirty="0"/>
          </a:p>
          <a:p>
            <a:r>
              <a:rPr lang="en-US" sz="2800" dirty="0">
                <a:ea typeface="+mn-lt"/>
                <a:cs typeface="+mn-lt"/>
              </a:rPr>
              <a:t>•Funding passed through the State to the </a:t>
            </a:r>
            <a:r>
              <a:rPr lang="en-US" sz="2800" dirty="0" smtClean="0">
                <a:ea typeface="+mn-lt"/>
                <a:cs typeface="+mn-lt"/>
              </a:rPr>
              <a:t>Department </a:t>
            </a:r>
            <a:r>
              <a:rPr lang="en-US" sz="2800" dirty="0">
                <a:ea typeface="+mn-lt"/>
                <a:cs typeface="+mn-lt"/>
              </a:rPr>
              <a:t>of Rehabilitation (DOR)</a:t>
            </a:r>
            <a:endParaRPr lang="en-US" sz="2800" dirty="0"/>
          </a:p>
          <a:p>
            <a:r>
              <a:rPr lang="en-US" sz="2800" dirty="0">
                <a:ea typeface="+mn-lt"/>
                <a:cs typeface="+mn-lt"/>
              </a:rPr>
              <a:t>•Foundation grants, corporate donations</a:t>
            </a:r>
            <a:endParaRPr lang="en-US" sz="2800" dirty="0"/>
          </a:p>
          <a:p>
            <a:r>
              <a:rPr lang="en-US" sz="2800" dirty="0">
                <a:ea typeface="+mn-lt"/>
                <a:cs typeface="+mn-lt"/>
              </a:rPr>
              <a:t>•Fee for service contracts</a:t>
            </a:r>
            <a:endParaRPr lang="en-US" sz="28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75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2AF00E-D433-4047-863F-BCB69CEC3C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588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390E92-8EAF-42D6-B228-29CA5928A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559" y="938022"/>
            <a:ext cx="6647905" cy="11887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What is Assistive Technology?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97DBEA-6DFC-457A-9850-E53505354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46CF5-953A-4916-BFF4-F5558E5C23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77B945C-B433-4DFF-9A67-A5C9257E47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5" descr="A close up of a computer&#10;&#10;Description automatically generated">
            <a:extLst>
              <a:ext uri="{FF2B5EF4-FFF2-40B4-BE49-F238E27FC236}">
                <a16:creationId xmlns:a16="http://schemas.microsoft.com/office/drawing/2014/main" id="{AC8C1EC8-B1F0-49D2-9EEF-A718083AA9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476761" y="1624997"/>
            <a:ext cx="3053422" cy="39021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C8B46FC-9BB3-4FE3-A90B-C98B43C9AB5C}"/>
              </a:ext>
            </a:extLst>
          </p:cNvPr>
          <p:cNvSpPr txBox="1"/>
          <p:nvPr/>
        </p:nvSpPr>
        <p:spPr>
          <a:xfrm>
            <a:off x="756250" y="2265873"/>
            <a:ext cx="6711350" cy="25237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ea typeface="+mn-lt"/>
                <a:cs typeface="+mn-lt"/>
              </a:rPr>
              <a:t>Assistive technology (AT) is any item, piece of equipment, software program, or product system that is used to increase, maintain, or improve the functional capabilities of persons with disabilities.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57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>
            <a:extLst>
              <a:ext uri="{FF2B5EF4-FFF2-40B4-BE49-F238E27FC236}">
                <a16:creationId xmlns:a16="http://schemas.microsoft.com/office/drawing/2014/main" id="{1DDC3EF6-2EA5-44B3-94C7-9DDA67A12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7925A9A-E9FA-496E-9C09-7C2845E006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073ABB4-E164-4CBF-ADFF-25552BB791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D5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4" name="Picture 384" descr="A picture containing timeline&#10;&#10;Description automatically generated">
            <a:extLst>
              <a:ext uri="{FF2B5EF4-FFF2-40B4-BE49-F238E27FC236}">
                <a16:creationId xmlns:a16="http://schemas.microsoft.com/office/drawing/2014/main" id="{EE20EA0B-E6A7-46F1-9B4B-96AD16875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687" y="485316"/>
            <a:ext cx="8387457" cy="572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28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2AF00E-D433-4047-863F-BCB69CEC3C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9DC4B7-EA6E-42C3-81F6-B331C4FD3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4708" y="449192"/>
            <a:ext cx="6658013" cy="139000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500">
                <a:ea typeface="+mj-lt"/>
                <a:cs typeface="+mj-lt"/>
              </a:rPr>
              <a:t>Funding for Technology</a:t>
            </a:r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97DBEA-6DFC-457A-9850-E53505354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46CF5-953A-4916-BFF4-F5558E5C23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77B945C-B433-4DFF-9A67-A5C9257E47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56B51B1D-4C33-4AD0-A04E-6DE157654E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0926" y="727477"/>
            <a:ext cx="3053422" cy="12977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22746A-56B7-4A4C-95F7-270144ECEB2E}"/>
              </a:ext>
            </a:extLst>
          </p:cNvPr>
          <p:cNvSpPr txBox="1"/>
          <p:nvPr/>
        </p:nvSpPr>
        <p:spPr>
          <a:xfrm>
            <a:off x="4451231" y="2021458"/>
            <a:ext cx="6881490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600" dirty="0"/>
              <a:t>CARES(COVID-19 relief funds)</a:t>
            </a:r>
            <a:endParaRPr lang="en-US" sz="1600" dirty="0">
              <a:highlight>
                <a:srgbClr val="FFFF00"/>
              </a:highlight>
            </a:endParaRPr>
          </a:p>
          <a:p>
            <a:pPr marL="800100" lvl="1" indent="-342900">
              <a:buFont typeface="Arial"/>
              <a:buChar char="•"/>
            </a:pPr>
            <a:r>
              <a:rPr lang="en-US" sz="1600" dirty="0"/>
              <a:t>Wanting to attend virtual workshops here at Access to Independence</a:t>
            </a:r>
            <a:r>
              <a:rPr lang="en-US" sz="1600" dirty="0" smtClean="0"/>
              <a:t>.</a:t>
            </a:r>
            <a:endParaRPr lang="en-US" sz="1600" dirty="0"/>
          </a:p>
          <a:p>
            <a:pPr marL="342900" indent="-342900">
              <a:buFont typeface="Arial"/>
              <a:buChar char="•"/>
            </a:pPr>
            <a:r>
              <a:rPr lang="en-US" sz="1600" dirty="0"/>
              <a:t>VIIC Funds(AT </a:t>
            </a:r>
            <a:r>
              <a:rPr lang="en-US" sz="1600" dirty="0" smtClean="0"/>
              <a:t>funds for technology)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dirty="0" smtClean="0"/>
              <a:t>Communication </a:t>
            </a:r>
            <a:r>
              <a:rPr lang="en-US" sz="1600" dirty="0"/>
              <a:t>related items (</a:t>
            </a:r>
            <a:r>
              <a:rPr lang="en-US" sz="1600" dirty="0" err="1"/>
              <a:t>ie</a:t>
            </a:r>
            <a:r>
              <a:rPr lang="en-US" sz="1600" dirty="0"/>
              <a:t>. laptops, low vision devices, hearing devices, communication software</a:t>
            </a:r>
            <a:r>
              <a:rPr lang="en-US" sz="1600" dirty="0" smtClean="0"/>
              <a:t>)</a:t>
            </a:r>
            <a:endParaRPr lang="en-US" sz="1600" dirty="0"/>
          </a:p>
          <a:p>
            <a:pPr marL="800100" lvl="1" indent="-342900">
              <a:buFont typeface="Arial"/>
              <a:buChar char="•"/>
            </a:pPr>
            <a:r>
              <a:rPr lang="en-US" sz="1600" dirty="0"/>
              <a:t>Are you attending school?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dirty="0"/>
              <a:t>Virtual doctor appointments?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dirty="0"/>
              <a:t>Looking for employment?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dirty="0"/>
              <a:t>Connecting virtually with your day </a:t>
            </a:r>
            <a:r>
              <a:rPr lang="en-US" sz="1600" dirty="0" smtClean="0"/>
              <a:t>center?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VIIC</a:t>
            </a:r>
            <a:r>
              <a:rPr lang="en-US" sz="1600" dirty="0"/>
              <a:t> Funds(AT funds for </a:t>
            </a:r>
            <a:r>
              <a:rPr lang="en-US" sz="1600" dirty="0" smtClean="0"/>
              <a:t>DME)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Durable </a:t>
            </a:r>
            <a:r>
              <a:rPr lang="en-US" sz="1600" dirty="0"/>
              <a:t>medical equipment (</a:t>
            </a:r>
            <a:r>
              <a:rPr lang="en-US" sz="1600" dirty="0" err="1"/>
              <a:t>ie</a:t>
            </a:r>
            <a:r>
              <a:rPr lang="en-US" sz="1600" dirty="0"/>
              <a:t>. ramps, shower transfer benches, grab </a:t>
            </a:r>
            <a:r>
              <a:rPr lang="en-US" sz="1600" dirty="0" smtClean="0"/>
              <a:t>bars) Fees </a:t>
            </a:r>
            <a:r>
              <a:rPr lang="en-US" sz="1600" dirty="0"/>
              <a:t>for AT devices, </a:t>
            </a:r>
            <a:r>
              <a:rPr lang="en-US" sz="1600" dirty="0" err="1"/>
              <a:t>ie</a:t>
            </a:r>
            <a:r>
              <a:rPr lang="en-US" sz="1600" dirty="0"/>
              <a:t>. </a:t>
            </a:r>
            <a:r>
              <a:rPr lang="en-US" sz="1600" dirty="0" smtClean="0"/>
              <a:t>Repair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Is item covered by insurance?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Can consumer cover cost out of pocket?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173538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284</Words>
  <Application>Microsoft Office PowerPoint</Application>
  <PresentationFormat>Widescreen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Arial,Sans-Serif</vt:lpstr>
      <vt:lpstr>Book Antiqua</vt:lpstr>
      <vt:lpstr>Calibri</vt:lpstr>
      <vt:lpstr>Century</vt:lpstr>
      <vt:lpstr>Century Schoolbook</vt:lpstr>
      <vt:lpstr>Franklin Gothic Book</vt:lpstr>
      <vt:lpstr>Wingdings 2</vt:lpstr>
      <vt:lpstr>DividendVTI</vt:lpstr>
      <vt:lpstr>Assistive technology Program</vt:lpstr>
      <vt:lpstr>Introductions </vt:lpstr>
      <vt:lpstr>Who we are</vt:lpstr>
      <vt:lpstr>Mission statement</vt:lpstr>
      <vt:lpstr>How to Access our services? </vt:lpstr>
      <vt:lpstr>How we are funded?</vt:lpstr>
      <vt:lpstr>What is Assistive Technology?</vt:lpstr>
      <vt:lpstr>PowerPoint Presentation</vt:lpstr>
      <vt:lpstr>Funding for Technology</vt:lpstr>
      <vt:lpstr>Support for clients to navigate how to use technology</vt:lpstr>
      <vt:lpstr>Services </vt:lpstr>
      <vt:lpstr>Services, continued </vt:lpstr>
      <vt:lpstr>Questions??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MRuiz</dc:creator>
  <cp:lastModifiedBy>Nancy Vera</cp:lastModifiedBy>
  <cp:revision>18</cp:revision>
  <dcterms:created xsi:type="dcterms:W3CDTF">2021-01-19T19:09:56Z</dcterms:created>
  <dcterms:modified xsi:type="dcterms:W3CDTF">2021-03-10T17:36:14Z</dcterms:modified>
</cp:coreProperties>
</file>